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7"/>
  </p:notesMasterIdLst>
  <p:sldIdLst>
    <p:sldId id="256" r:id="rId2"/>
    <p:sldId id="352" r:id="rId3"/>
    <p:sldId id="353" r:id="rId4"/>
    <p:sldId id="354" r:id="rId5"/>
    <p:sldId id="259" r:id="rId6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modifyVerifier cryptProviderType="rsaAES" cryptAlgorithmClass="hash" cryptAlgorithmType="typeAny" cryptAlgorithmSid="14" spinCount="100000" saltData="EsMwinh0IIPObSem47l33w==" hashData="IbO3e+jGnAlBKZ4s+mXBPBUuW4ZMK7N5AAi/ivveCHdofWh6u/0Subctq78D68m+A9jaZlcFs7Iq8zQ6cFldkw=="/>
  <p:extLst>
    <p:ext uri="{521415D9-36F7-43E2-AB2F-B90AF26B5E84}">
      <p14:sectionLst xmlns:p14="http://schemas.microsoft.com/office/powerpoint/2010/main">
        <p14:section name="Default Section" id="{9973039F-08D1-FE43-B0A6-845B43722D55}">
          <p14:sldIdLst>
            <p14:sldId id="256"/>
          </p14:sldIdLst>
        </p14:section>
        <p14:section name="Introduction" id="{B4055BB2-04E7-B84C-9677-0D7593509CD6}">
          <p14:sldIdLst/>
        </p14:section>
        <p14:section name="Setting up environment" id="{9F62335A-B7EA-AE4C-BD03-EE7540DD4825}">
          <p14:sldIdLst/>
        </p14:section>
        <p14:section name="The Basics" id="{99C36858-EA01-0C42-85EC-90E776DB9252}">
          <p14:sldIdLst/>
        </p14:section>
        <p14:section name="Components and APIs" id="{F9ECFBD5-4260-DF48-A913-C673271535F3}">
          <p14:sldIdLst>
            <p14:sldId id="352"/>
            <p14:sldId id="353"/>
            <p14:sldId id="354"/>
          </p14:sldIdLst>
        </p14:section>
        <p14:section name="Native Code" id="{98B61D1F-E37E-7943-AEA1-16CB83B58B16}">
          <p14:sldIdLst/>
        </p14:section>
        <p14:section name="Libraries" id="{33767AE4-8B0F-FF49-BF19-4CFE1AC4B87A}">
          <p14:sldIdLst>
            <p14:sldId id="25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3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843"/>
    <p:restoredTop sz="76958"/>
  </p:normalViewPr>
  <p:slideViewPr>
    <p:cSldViewPr snapToGrid="0">
      <p:cViewPr varScale="1">
        <p:scale>
          <a:sx n="82" d="100"/>
          <a:sy n="82" d="100"/>
        </p:scale>
        <p:origin x="496" y="176"/>
      </p:cViewPr>
      <p:guideLst>
        <p:guide orient="horz" pos="2183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png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channel/UCFM3plFG0QUavW1FPfize7g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Lecturer: Le Van Khanh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Fb: facebook.com/lekhanh.vn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Youtube: </a:t>
            </a:r>
            <a:r>
              <a:rPr lang="en-US" dirty="0">
                <a:hlinkClick r:id="rId3"/>
              </a:rPr>
              <a:t>https://www.youtube.com/channel/UCFM3plFG0QUavW1FPfize7g</a:t>
            </a:r>
            <a:endParaRPr dirty="0"/>
          </a:p>
        </p:txBody>
      </p:sp>
      <p:sp>
        <p:nvSpPr>
          <p:cNvPr id="141" name="Google Shape;14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cfbd68c2b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cfbd68c2b_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g3cfbd68c2b_0_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altLang="ja-JP"/>
              <a:t>5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3437B40-FCE9-7348-9737-B0D22596C28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42951"/>
            <a:ext cx="12192000" cy="5372100"/>
          </a:xfrm>
          <a:prstGeom prst="rect">
            <a:avLst/>
          </a:prstGeom>
        </p:spPr>
      </p:pic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8100" y="287338"/>
            <a:ext cx="7603671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  <a:defRPr sz="60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38100" y="4579937"/>
            <a:ext cx="7603671" cy="1535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20" name="Google Shape;20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34F994-52E7-094F-9CE9-BBEF1AC8312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31416" y="2361786"/>
            <a:ext cx="2462797" cy="213442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11FF8C-6940-BC43-AEED-4A61783889F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715036-04B1-3C43-8773-5E35BEFA4497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EA2F61-4B2E-AA4D-AF11-55A8722EC18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612381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 txBox="1">
            <a:spLocks noGrp="1"/>
          </p:cNvSpPr>
          <p:nvPr>
            <p:ph type="title"/>
          </p:nvPr>
        </p:nvSpPr>
        <p:spPr>
          <a:xfrm>
            <a:off x="838200" y="572574"/>
            <a:ext cx="10515600" cy="1118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body" idx="2"/>
          </p:nvPr>
        </p:nvSpPr>
        <p:spPr>
          <a:xfrm>
            <a:off x="6172199" y="1840847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sp>
        <p:nvSpPr>
          <p:cNvPr id="56" name="Google Shape;56;p5"/>
          <p:cNvSpPr txBox="1"/>
          <p:nvPr/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9/26/16</a:t>
            </a:r>
            <a:endParaRPr sz="1200" b="0" i="0" u="none" strike="noStrike" cap="none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5"/>
          <p:cNvSpPr txBox="1"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6"/>
          <p:cNvSpPr txBox="1">
            <a:spLocks noGrp="1"/>
          </p:cNvSpPr>
          <p:nvPr>
            <p:ph type="title"/>
          </p:nvPr>
        </p:nvSpPr>
        <p:spPr>
          <a:xfrm>
            <a:off x="839788" y="559432"/>
            <a:ext cx="10515600" cy="1131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7"/>
          <p:cNvSpPr txBox="1">
            <a:spLocks noGrp="1"/>
          </p:cNvSpPr>
          <p:nvPr>
            <p:ph type="title"/>
          </p:nvPr>
        </p:nvSpPr>
        <p:spPr>
          <a:xfrm>
            <a:off x="838200" y="559875"/>
            <a:ext cx="10515600" cy="11414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0" name="Google Shape;80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3" name="Google Shape;103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3200"/>
              <a:buFont typeface="Calibri"/>
              <a:buNone/>
              <a:defRPr sz="3200" b="1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1" name="Google Shape;111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2" name="Google Shape;112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13" name="Google Shape;113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Google Shape;114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Google Shape;115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1"/>
          <p:cNvSpPr txBox="1">
            <a:spLocks noGrp="1"/>
          </p:cNvSpPr>
          <p:nvPr>
            <p:ph type="title"/>
          </p:nvPr>
        </p:nvSpPr>
        <p:spPr>
          <a:xfrm>
            <a:off x="838200" y="576072"/>
            <a:ext cx="10515600" cy="11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3" name="Google Shape;123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4" name="Google Shape;124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5" name="Google Shape;125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6" name="Google Shape;126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4" name="Google Shape;134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5" name="Google Shape;135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6" name="Google Shape;136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7" name="Google Shape;137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tiff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576072"/>
            <a:ext cx="10515600" cy="11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D8E85B2-5CEB-6C49-9F90-8019DAE5E8A2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11222206" y="55989"/>
            <a:ext cx="843715" cy="820690"/>
          </a:xfrm>
          <a:prstGeom prst="rect">
            <a:avLst/>
          </a:prstGeom>
        </p:spPr>
      </p:pic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B08B3626-A98F-9148-94F4-CFF161DB9500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8931908" y="30790"/>
            <a:ext cx="2290298" cy="820690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60" r:id="rId2"/>
    <p:sldLayoutId id="2147483651" r:id="rId3"/>
    <p:sldLayoutId id="2147483652" r:id="rId4"/>
    <p:sldLayoutId id="2147483653" r:id="rId5"/>
    <p:sldLayoutId id="2147483655" r:id="rId6"/>
    <p:sldLayoutId id="2147483656" r:id="rId7"/>
    <p:sldLayoutId id="2147483657" r:id="rId8"/>
    <p:sldLayoutId id="2147483658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tive.dev/docs/0.61/alert" TargetMode="External"/><Relationship Id="rId7" Type="http://schemas.openxmlformats.org/officeDocument/2006/relationships/hyperlink" Target="https://reactnative.dev/docs/0.61/keyboardavoidingview" TargetMode="External"/><Relationship Id="rId2" Type="http://schemas.openxmlformats.org/officeDocument/2006/relationships/hyperlink" Target="https://reactnative.dev/docs/0.61/activityindicator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reactnative.dev/docs/0.61/dimensions" TargetMode="External"/><Relationship Id="rId5" Type="http://schemas.openxmlformats.org/officeDocument/2006/relationships/hyperlink" Target="https://reactnative.dev/docs/0.61/clipboard" TargetMode="External"/><Relationship Id="rId4" Type="http://schemas.openxmlformats.org/officeDocument/2006/relationships/hyperlink" Target="https://reactnative.dev/docs/0.61/animated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tive.dev/docs/0.61/modal" TargetMode="External"/><Relationship Id="rId2" Type="http://schemas.openxmlformats.org/officeDocument/2006/relationships/hyperlink" Target="https://reactnative.dev/docs/0.61/linking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reactnative.dev/docs/0.61/statusbar" TargetMode="External"/><Relationship Id="rId5" Type="http://schemas.openxmlformats.org/officeDocument/2006/relationships/hyperlink" Target="https://reactnative.dev/docs/0.61/refreshcontrol" TargetMode="External"/><Relationship Id="rId4" Type="http://schemas.openxmlformats.org/officeDocument/2006/relationships/hyperlink" Target="https://reactnative.dev/docs/0.61/pixelratio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realm.io/docs/javascript/latest" TargetMode="External"/><Relationship Id="rId3" Type="http://schemas.openxmlformats.org/officeDocument/2006/relationships/hyperlink" Target="https://reactnative.dev/docs/0.61/" TargetMode="External"/><Relationship Id="rId7" Type="http://schemas.openxmlformats.org/officeDocument/2006/relationships/hyperlink" Target="https://rnfirebase.io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react-redux.js.org/introduction/quick-start" TargetMode="External"/><Relationship Id="rId5" Type="http://schemas.openxmlformats.org/officeDocument/2006/relationships/hyperlink" Target="https://redux.js.org/introduction/getting-started" TargetMode="External"/><Relationship Id="rId4" Type="http://schemas.openxmlformats.org/officeDocument/2006/relationships/hyperlink" Target="https://reactjs.org/docs/getting-started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3"/>
          <p:cNvSpPr txBox="1">
            <a:spLocks noGrp="1"/>
          </p:cNvSpPr>
          <p:nvPr>
            <p:ph type="ctrTitle"/>
          </p:nvPr>
        </p:nvSpPr>
        <p:spPr>
          <a:xfrm>
            <a:off x="0" y="0"/>
            <a:ext cx="7723414" cy="2020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</a:pPr>
            <a:r>
              <a:rPr lang="vi-VN" altLang="ja-JP" dirty="0">
                <a:solidFill>
                  <a:schemeClr val="accent6"/>
                </a:solidFill>
              </a:rPr>
              <a:t>React Native</a:t>
            </a:r>
            <a:r>
              <a:rPr lang="vi-VN" altLang="ja-JP" dirty="0"/>
              <a:t> Basic</a:t>
            </a:r>
            <a:endParaRPr sz="6000" b="0" i="0" u="none" strike="noStrike" cap="none" dirty="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13"/>
          <p:cNvSpPr txBox="1">
            <a:spLocks noGrp="1"/>
          </p:cNvSpPr>
          <p:nvPr>
            <p:ph type="subTitle" idx="1"/>
          </p:nvPr>
        </p:nvSpPr>
        <p:spPr>
          <a:xfrm>
            <a:off x="555812" y="4700649"/>
            <a:ext cx="7004317" cy="2020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altLang="ja-JP" dirty="0">
                <a:solidFill>
                  <a:schemeClr val="tx1"/>
                </a:solidFill>
              </a:rPr>
              <a:t>The basics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Components &amp; APIs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Native Code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Libraries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80BC7BB-0339-174A-91FE-D65B4AB6D4A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43EE63-C644-E947-A1C2-EA28D909849C}"/>
              </a:ext>
            </a:extLst>
          </p:cNvPr>
          <p:cNvSpPr txBox="1"/>
          <p:nvPr/>
        </p:nvSpPr>
        <p:spPr>
          <a:xfrm>
            <a:off x="681318" y="2922492"/>
            <a:ext cx="52891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- Read document before going to class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Practice under the instructor of teacher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Evaluate by the projects</a:t>
            </a:r>
            <a:endParaRPr lang="en-VN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EAAD1CD-1F11-8E45-9B04-7AFCE71B9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Components &amp; APIs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CCB292C-B581-364E-964F-F7895DB377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VN" dirty="0">
                <a:solidFill>
                  <a:schemeClr val="tx1"/>
                </a:solidFill>
              </a:rPr>
              <a:t>Basic Components</a:t>
            </a:r>
          </a:p>
          <a:p>
            <a:r>
              <a:rPr lang="en-VN" dirty="0"/>
              <a:t>User Interface</a:t>
            </a:r>
          </a:p>
          <a:p>
            <a:r>
              <a:rPr lang="en-VN" dirty="0"/>
              <a:t>List Views</a:t>
            </a:r>
          </a:p>
          <a:p>
            <a:r>
              <a:rPr lang="en-VN" dirty="0"/>
              <a:t>iOS Components and APIs</a:t>
            </a:r>
          </a:p>
          <a:p>
            <a:r>
              <a:rPr lang="en-VN" dirty="0"/>
              <a:t>Android Components and APIs</a:t>
            </a:r>
          </a:p>
          <a:p>
            <a:r>
              <a:rPr lang="en-VN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Others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A731F1-9B9C-334C-97F4-9E20673CE50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-JP" smtClean="0"/>
              <a:pPr/>
              <a:t>2</a:t>
            </a:fld>
            <a:endParaRPr lang="ja-JP" alt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2967606-359D-764A-943D-2CF567A5C8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8596" y="1624012"/>
            <a:ext cx="4678223" cy="4412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993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A95AE4F-4097-254C-A9FF-02F8968A41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Others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08977D-1FF0-6940-8CDB-7A455D448C8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3</a:t>
            </a:fld>
            <a:endParaRPr lang="ja-JP" altLang="en-US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32C1DC5B-4E41-DE41-A826-0DADA42D1B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2218787"/>
              </p:ext>
            </p:extLst>
          </p:nvPr>
        </p:nvGraphicFramePr>
        <p:xfrm>
          <a:off x="988660" y="2603972"/>
          <a:ext cx="4419599" cy="8043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19599">
                  <a:extLst>
                    <a:ext uri="{9D8B030D-6E8A-4147-A177-3AD203B41FA5}">
                      <a16:colId xmlns:a16="http://schemas.microsoft.com/office/drawing/2014/main" val="3907695830"/>
                    </a:ext>
                  </a:extLst>
                </a:gridCol>
              </a:tblGrid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  <a:hlinkClick r:id="rId2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ActivityIndicator</a:t>
                      </a:r>
                      <a:endParaRPr lang="en-VN" sz="18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0788030"/>
                  </a:ext>
                </a:extLst>
              </a:tr>
              <a:tr h="402167">
                <a:tc>
                  <a:txBody>
                    <a:bodyPr/>
                    <a:lstStyle/>
                    <a:p>
                      <a:pPr fontAlgn="base"/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</a:rPr>
                        <a:t>Displays a circular loading indicator.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2838658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42BB2315-F822-A74A-83B6-3581CFA8D9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4051715"/>
              </p:ext>
            </p:extLst>
          </p:nvPr>
        </p:nvGraphicFramePr>
        <p:xfrm>
          <a:off x="6300603" y="2573379"/>
          <a:ext cx="4571999" cy="10422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71999">
                  <a:extLst>
                    <a:ext uri="{9D8B030D-6E8A-4147-A177-3AD203B41FA5}">
                      <a16:colId xmlns:a16="http://schemas.microsoft.com/office/drawing/2014/main" val="3907695830"/>
                    </a:ext>
                  </a:extLst>
                </a:gridCol>
              </a:tblGrid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Alert</a:t>
                      </a:r>
                      <a:endParaRPr lang="en-VN" sz="18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0788030"/>
                  </a:ext>
                </a:extLst>
              </a:tr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</a:rPr>
                        <a:t>Launches an alert dialog with the specified title and message.</a:t>
                      </a:r>
                      <a:endParaRPr lang="en-VN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2838658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4A5CF546-2BD6-7242-8F4B-E3DE8A9B08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3049154"/>
              </p:ext>
            </p:extLst>
          </p:nvPr>
        </p:nvGraphicFramePr>
        <p:xfrm>
          <a:off x="988661" y="3673313"/>
          <a:ext cx="4419599" cy="13165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19599">
                  <a:extLst>
                    <a:ext uri="{9D8B030D-6E8A-4147-A177-3AD203B41FA5}">
                      <a16:colId xmlns:a16="http://schemas.microsoft.com/office/drawing/2014/main" val="3907695830"/>
                    </a:ext>
                  </a:extLst>
                </a:gridCol>
              </a:tblGrid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Animated</a:t>
                      </a:r>
                      <a:endParaRPr lang="en-VN" sz="18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0788030"/>
                  </a:ext>
                </a:extLst>
              </a:tr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</a:rPr>
                        <a:t>A library for creating fluid, powerful animations that are easy to build and maintain.</a:t>
                      </a:r>
                      <a:endParaRPr lang="en-VN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2838658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899B62A9-088A-D144-8F51-8FDCF64F0C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2179012"/>
              </p:ext>
            </p:extLst>
          </p:nvPr>
        </p:nvGraphicFramePr>
        <p:xfrm>
          <a:off x="6300602" y="3769582"/>
          <a:ext cx="4571999" cy="13165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71999">
                  <a:extLst>
                    <a:ext uri="{9D8B030D-6E8A-4147-A177-3AD203B41FA5}">
                      <a16:colId xmlns:a16="http://schemas.microsoft.com/office/drawing/2014/main" val="3907695830"/>
                    </a:ext>
                  </a:extLst>
                </a:gridCol>
              </a:tblGrid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  <a:hlinkClick r:id="rId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Clipboard</a:t>
                      </a:r>
                      <a:endParaRPr lang="en-VN" sz="18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0788030"/>
                  </a:ext>
                </a:extLst>
              </a:tr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</a:rPr>
                        <a:t>Provides an interface for setting and getting content from the clipboard on both Android and iOS.</a:t>
                      </a:r>
                      <a:endParaRPr lang="en-VN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2838658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E5F1630E-60FF-A34E-A954-A08E735BADE7}"/>
              </a:ext>
            </a:extLst>
          </p:cNvPr>
          <p:cNvSpPr txBox="1"/>
          <p:nvPr/>
        </p:nvSpPr>
        <p:spPr>
          <a:xfrm>
            <a:off x="706465" y="1598958"/>
            <a:ext cx="106473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These components may come in handy for certain applications. For an exhaustive list of components and APIs, check out the official document.</a:t>
            </a:r>
            <a:endParaRPr lang="en-VN" sz="2000" dirty="0"/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C647C2AA-C141-8C44-8955-712DD487F4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3878226"/>
              </p:ext>
            </p:extLst>
          </p:nvPr>
        </p:nvGraphicFramePr>
        <p:xfrm>
          <a:off x="988660" y="5198728"/>
          <a:ext cx="4419599" cy="10422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19599">
                  <a:extLst>
                    <a:ext uri="{9D8B030D-6E8A-4147-A177-3AD203B41FA5}">
                      <a16:colId xmlns:a16="http://schemas.microsoft.com/office/drawing/2014/main" val="3907695830"/>
                    </a:ext>
                  </a:extLst>
                </a:gridCol>
              </a:tblGrid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  <a:hlinkClick r:id="rId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Dimensions</a:t>
                      </a:r>
                      <a:endParaRPr lang="en-VN" sz="18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0788030"/>
                  </a:ext>
                </a:extLst>
              </a:tr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</a:rPr>
                        <a:t>Provides an interface for getting device dimensions.</a:t>
                      </a:r>
                      <a:endParaRPr lang="en-VN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2838658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7542C586-D48F-404F-B3F9-CB5E9B7B50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0476268"/>
              </p:ext>
            </p:extLst>
          </p:nvPr>
        </p:nvGraphicFramePr>
        <p:xfrm>
          <a:off x="6300602" y="5314103"/>
          <a:ext cx="4419599" cy="10422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19599">
                  <a:extLst>
                    <a:ext uri="{9D8B030D-6E8A-4147-A177-3AD203B41FA5}">
                      <a16:colId xmlns:a16="http://schemas.microsoft.com/office/drawing/2014/main" val="3907695830"/>
                    </a:ext>
                  </a:extLst>
                </a:gridCol>
              </a:tblGrid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  <a:hlinkClick r:id="rId7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KeyboardAvoidingView</a:t>
                      </a:r>
                      <a:endParaRPr lang="en-VN" sz="18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0788030"/>
                  </a:ext>
                </a:extLst>
              </a:tr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</a:rPr>
                        <a:t>Provides a view that moves out of the way of the virtual keyboard automatically.</a:t>
                      </a:r>
                      <a:endParaRPr lang="en-VN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28386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427550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8EE0ECF-BABA-014A-8B16-2C83AE256A5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4</a:t>
            </a:fld>
            <a:endParaRPr lang="ja-JP" altLang="en-US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0166244-4C98-C445-AE64-D1228ADD9E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1244588"/>
              </p:ext>
            </p:extLst>
          </p:nvPr>
        </p:nvGraphicFramePr>
        <p:xfrm>
          <a:off x="1143643" y="1694257"/>
          <a:ext cx="4419599" cy="13165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19599">
                  <a:extLst>
                    <a:ext uri="{9D8B030D-6E8A-4147-A177-3AD203B41FA5}">
                      <a16:colId xmlns:a16="http://schemas.microsoft.com/office/drawing/2014/main" val="3907695830"/>
                    </a:ext>
                  </a:extLst>
                </a:gridCol>
              </a:tblGrid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  <a:hlinkClick r:id="rId2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Linking</a:t>
                      </a:r>
                      <a:endParaRPr lang="en-VN" sz="18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0788030"/>
                  </a:ext>
                </a:extLst>
              </a:tr>
              <a:tr h="402167">
                <a:tc>
                  <a:txBody>
                    <a:bodyPr/>
                    <a:lstStyle/>
                    <a:p>
                      <a:pPr fontAlgn="base"/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</a:rPr>
                        <a:t>Provides a general interface to interact with both incoming and outgoing app links.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2838658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DEDA518-1994-664E-BCFC-930398A7A3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148299"/>
              </p:ext>
            </p:extLst>
          </p:nvPr>
        </p:nvGraphicFramePr>
        <p:xfrm>
          <a:off x="6455585" y="1694257"/>
          <a:ext cx="4571999" cy="10422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71999">
                  <a:extLst>
                    <a:ext uri="{9D8B030D-6E8A-4147-A177-3AD203B41FA5}">
                      <a16:colId xmlns:a16="http://schemas.microsoft.com/office/drawing/2014/main" val="3907695830"/>
                    </a:ext>
                  </a:extLst>
                </a:gridCol>
              </a:tblGrid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Modal</a:t>
                      </a:r>
                      <a:endParaRPr lang="en-VN" sz="18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0788030"/>
                  </a:ext>
                </a:extLst>
              </a:tr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</a:rPr>
                        <a:t>Provides a simple way to present content above an enclosing view.</a:t>
                      </a:r>
                      <a:endParaRPr lang="en-VN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2838658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AAB0FAD-FF23-C642-8CED-D540573CE8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7321056"/>
              </p:ext>
            </p:extLst>
          </p:nvPr>
        </p:nvGraphicFramePr>
        <p:xfrm>
          <a:off x="1164416" y="3297277"/>
          <a:ext cx="4419599" cy="10422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19599">
                  <a:extLst>
                    <a:ext uri="{9D8B030D-6E8A-4147-A177-3AD203B41FA5}">
                      <a16:colId xmlns:a16="http://schemas.microsoft.com/office/drawing/2014/main" val="3907695830"/>
                    </a:ext>
                  </a:extLst>
                </a:gridCol>
              </a:tblGrid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PixelRatio</a:t>
                      </a:r>
                      <a:endParaRPr lang="en-VN" sz="18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0788030"/>
                  </a:ext>
                </a:extLst>
              </a:tr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</a:rPr>
                        <a:t>Provides access to the device pixel density.</a:t>
                      </a:r>
                      <a:endParaRPr lang="en-VN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2838658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4225FE47-6D70-7F49-8DA2-88D2BC41AB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7487140"/>
              </p:ext>
            </p:extLst>
          </p:nvPr>
        </p:nvGraphicFramePr>
        <p:xfrm>
          <a:off x="6455585" y="3041161"/>
          <a:ext cx="4571999" cy="13165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71999">
                  <a:extLst>
                    <a:ext uri="{9D8B030D-6E8A-4147-A177-3AD203B41FA5}">
                      <a16:colId xmlns:a16="http://schemas.microsoft.com/office/drawing/2014/main" val="3907695830"/>
                    </a:ext>
                  </a:extLst>
                </a:gridCol>
              </a:tblGrid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lt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  <a:hlinkClick r:id="rId5"/>
                        </a:rPr>
                        <a:t>RefreshControl</a:t>
                      </a:r>
                      <a:endParaRPr lang="en-VN" sz="18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0788030"/>
                  </a:ext>
                </a:extLst>
              </a:tr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</a:rPr>
                        <a:t>This component is used inside a ScrollView to add pull to refresh functionality.</a:t>
                      </a:r>
                      <a:endParaRPr lang="en-VN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2838658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09839529-2175-7249-84D5-825C46EECD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2590617"/>
              </p:ext>
            </p:extLst>
          </p:nvPr>
        </p:nvGraphicFramePr>
        <p:xfrm>
          <a:off x="1143643" y="4625977"/>
          <a:ext cx="4419599" cy="8043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19599">
                  <a:extLst>
                    <a:ext uri="{9D8B030D-6E8A-4147-A177-3AD203B41FA5}">
                      <a16:colId xmlns:a16="http://schemas.microsoft.com/office/drawing/2014/main" val="3907695830"/>
                    </a:ext>
                  </a:extLst>
                </a:gridCol>
              </a:tblGrid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  <a:hlinkClick r:id="rId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StatusBar</a:t>
                      </a:r>
                      <a:endParaRPr lang="en-VN" sz="18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0788030"/>
                  </a:ext>
                </a:extLst>
              </a:tr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</a:rPr>
                        <a:t>Component to control the app status bar.</a:t>
                      </a:r>
                      <a:endParaRPr lang="en-VN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28386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412385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6"/>
          <p:cNvSpPr txBox="1">
            <a:spLocks noGrp="1"/>
          </p:cNvSpPr>
          <p:nvPr>
            <p:ph type="title"/>
          </p:nvPr>
        </p:nvSpPr>
        <p:spPr>
          <a:xfrm>
            <a:off x="838200" y="559875"/>
            <a:ext cx="10515600" cy="1141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ja-JP"/>
              <a:t>Reference</a:t>
            </a:r>
            <a:endParaRPr/>
          </a:p>
        </p:txBody>
      </p:sp>
      <p:sp>
        <p:nvSpPr>
          <p:cNvPr id="165" name="Google Shape;165;p16"/>
          <p:cNvSpPr txBox="1"/>
          <p:nvPr/>
        </p:nvSpPr>
        <p:spPr>
          <a:xfrm>
            <a:off x="1254875" y="1648850"/>
            <a:ext cx="8506800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</a:rPr>
              <a:t>React Native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https://reactnative.dev/docs/0.61/</a:t>
            </a:r>
            <a:endParaRPr lang="en-US" sz="1800" dirty="0">
              <a:solidFill>
                <a:schemeClr val="accent1">
                  <a:lumMod val="75000"/>
                </a:schemeClr>
              </a:solidFill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https://reactjs.org/docs/getting-started.html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Redux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https://redux.js.org/introduction/getting-started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Redux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https://react-redux.js.org/introduction/quick-start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Naïve Firebase Official document: </a:t>
            </a: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  <a:hlinkClick r:id="rId7"/>
              </a:rPr>
              <a:t>https://rnfirebase.io</a:t>
            </a:r>
            <a:endParaRPr lang="en-US" sz="1800" dirty="0">
              <a:solidFill>
                <a:schemeClr val="tx1"/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Realm Database for React Native: </a:t>
            </a: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  <a:hlinkClick r:id="rId8"/>
              </a:rPr>
              <a:t>https://realm.io/docs/javascript/latest</a:t>
            </a:r>
            <a:endParaRPr sz="1800" dirty="0">
              <a:solidFill>
                <a:srgbClr val="2E75B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3168B65-8DE2-3848-A12E-778FFCA875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5</a:t>
            </a:fld>
            <a:endParaRPr lang="ja-JP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c_blu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3725</TotalTime>
  <Words>337</Words>
  <Application>Microsoft Macintosh PowerPoint</Application>
  <PresentationFormat>Widescreen</PresentationFormat>
  <Paragraphs>55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Times New Roman</vt:lpstr>
      <vt:lpstr>cc_blue</vt:lpstr>
      <vt:lpstr>React Native Basic</vt:lpstr>
      <vt:lpstr>Components &amp; APIs</vt:lpstr>
      <vt:lpstr>Others</vt:lpstr>
      <vt:lpstr>PowerPoint Presentation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ReactNative Basic</dc:title>
  <dc:creator>Khanh Le</dc:creator>
  <cp:lastModifiedBy>Khanh Le</cp:lastModifiedBy>
  <cp:revision>40</cp:revision>
  <cp:lastPrinted>2020-04-06T06:57:46Z</cp:lastPrinted>
  <dcterms:created xsi:type="dcterms:W3CDTF">2020-04-06T02:02:09Z</dcterms:created>
  <dcterms:modified xsi:type="dcterms:W3CDTF">2020-04-15T04:40:07Z</dcterms:modified>
</cp:coreProperties>
</file>